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13" r:id="rId2"/>
    <p:sldId id="256" r:id="rId3"/>
    <p:sldId id="315" r:id="rId4"/>
    <p:sldId id="329" r:id="rId5"/>
    <p:sldId id="316" r:id="rId6"/>
    <p:sldId id="369" r:id="rId7"/>
    <p:sldId id="370" r:id="rId8"/>
    <p:sldId id="371" r:id="rId9"/>
    <p:sldId id="317" r:id="rId10"/>
    <p:sldId id="372" r:id="rId11"/>
    <p:sldId id="339" r:id="rId12"/>
    <p:sldId id="335" r:id="rId13"/>
    <p:sldId id="314" r:id="rId14"/>
    <p:sldId id="373" r:id="rId15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oste" initials="P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browse/>
    <p:sldRg st="1" end="1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2" autoAdjust="0"/>
    <p:restoredTop sz="96907" autoAdjust="0"/>
  </p:normalViewPr>
  <p:slideViewPr>
    <p:cSldViewPr>
      <p:cViewPr varScale="1">
        <p:scale>
          <a:sx n="108" d="100"/>
          <a:sy n="108" d="100"/>
        </p:scale>
        <p:origin x="15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792"/>
    </p:cViewPr>
  </p:sorterViewPr>
  <p:notesViewPr>
    <p:cSldViewPr>
      <p:cViewPr varScale="1">
        <p:scale>
          <a:sx n="62" d="100"/>
          <a:sy n="62" d="100"/>
        </p:scale>
        <p:origin x="-2826" y="-7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E2554-5ECC-4D76-9740-E42667A6FA10}" type="datetimeFigureOut">
              <a:rPr lang="fr-FR" smtClean="0"/>
              <a:t>09/09/2024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7E001-C869-4CE5-8DAC-83A0FD9E12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66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001-C869-4CE5-8DAC-83A0FD9E129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114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7E001-C869-4CE5-8DAC-83A0FD9E129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874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7E001-C869-4CE5-8DAC-83A0FD9E129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66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1FCF-E0CB-4957-B463-9405446F6CAD}" type="datetimeFigureOut">
              <a:rPr lang="fr-FR" smtClean="0"/>
              <a:t>09/09/2024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82FF-C622-467A-B1ED-785F920284F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6278834"/>
      </p:ext>
    </p:extLst>
  </p:cSld>
  <p:clrMapOvr>
    <a:masterClrMapping/>
  </p:clrMapOvr>
  <p:transition spd="slow" advClick="0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1FCF-E0CB-4957-B463-9405446F6CAD}" type="datetimeFigureOut">
              <a:rPr lang="fr-FR" smtClean="0"/>
              <a:t>09/09/2024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82FF-C622-467A-B1ED-785F920284F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6121194"/>
      </p:ext>
    </p:extLst>
  </p:cSld>
  <p:clrMapOvr>
    <a:masterClrMapping/>
  </p:clrMapOvr>
  <p:transition spd="slow" advClick="0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1FCF-E0CB-4957-B463-9405446F6CAD}" type="datetimeFigureOut">
              <a:rPr lang="fr-FR" smtClean="0"/>
              <a:t>09/09/2024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82FF-C622-467A-B1ED-785F920284F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9894388"/>
      </p:ext>
    </p:extLst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1FCF-E0CB-4957-B463-9405446F6CAD}" type="datetimeFigureOut">
              <a:rPr lang="fr-FR" smtClean="0"/>
              <a:t>09/09/2024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82FF-C622-467A-B1ED-785F920284F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1657306"/>
      </p:ext>
    </p:extLst>
  </p:cSld>
  <p:clrMapOvr>
    <a:masterClrMapping/>
  </p:clrMapOvr>
  <p:transition spd="slow"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1FCF-E0CB-4957-B463-9405446F6CAD}" type="datetimeFigureOut">
              <a:rPr lang="fr-FR" smtClean="0"/>
              <a:t>09/09/2024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82FF-C622-467A-B1ED-785F920284F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8284646"/>
      </p:ext>
    </p:extLst>
  </p:cSld>
  <p:clrMapOvr>
    <a:masterClrMapping/>
  </p:clrMapOvr>
  <p:transition spd="slow" advClick="0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1FCF-E0CB-4957-B463-9405446F6CAD}" type="datetimeFigureOut">
              <a:rPr lang="fr-FR" smtClean="0"/>
              <a:t>09/09/2024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82FF-C622-467A-B1ED-785F920284F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4812916"/>
      </p:ext>
    </p:extLst>
  </p:cSld>
  <p:clrMapOvr>
    <a:masterClrMapping/>
  </p:clrMapOvr>
  <p:transition spd="slow" advClick="0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1FCF-E0CB-4957-B463-9405446F6CAD}" type="datetimeFigureOut">
              <a:rPr lang="fr-FR" smtClean="0"/>
              <a:t>09/09/2024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82FF-C622-467A-B1ED-785F920284F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7759346"/>
      </p:ext>
    </p:extLst>
  </p:cSld>
  <p:clrMapOvr>
    <a:masterClrMapping/>
  </p:clrMapOvr>
  <p:transition spd="slow" advClick="0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1FCF-E0CB-4957-B463-9405446F6CAD}" type="datetimeFigureOut">
              <a:rPr lang="fr-FR" smtClean="0"/>
              <a:t>09/09/2024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82FF-C622-467A-B1ED-785F920284F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8539469"/>
      </p:ext>
    </p:extLst>
  </p:cSld>
  <p:clrMapOvr>
    <a:masterClrMapping/>
  </p:clrMapOvr>
  <p:transition spd="slow" advClick="0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1FCF-E0CB-4957-B463-9405446F6CAD}" type="datetimeFigureOut">
              <a:rPr lang="fr-FR" smtClean="0"/>
              <a:t>09/09/2024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82FF-C622-467A-B1ED-785F920284F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4410375"/>
      </p:ext>
    </p:extLst>
  </p:cSld>
  <p:clrMapOvr>
    <a:masterClrMapping/>
  </p:clrMapOvr>
  <p:transition spd="slow" advClick="0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1FCF-E0CB-4957-B463-9405446F6CAD}" type="datetimeFigureOut">
              <a:rPr lang="fr-FR" smtClean="0"/>
              <a:t>09/09/2024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82FF-C622-467A-B1ED-785F920284F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3040018"/>
      </p:ext>
    </p:extLst>
  </p:cSld>
  <p:clrMapOvr>
    <a:masterClrMapping/>
  </p:clrMapOvr>
  <p:transition spd="slow" advClick="0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1FCF-E0CB-4957-B463-9405446F6CAD}" type="datetimeFigureOut">
              <a:rPr lang="fr-FR" smtClean="0"/>
              <a:t>09/09/2024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82FF-C622-467A-B1ED-785F920284F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8621958"/>
      </p:ext>
    </p:extLst>
  </p:cSld>
  <p:clrMapOvr>
    <a:masterClrMapping/>
  </p:clrMapOvr>
  <p:transition spd="slow"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68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91FCF-E0CB-4957-B463-9405446F6CAD}" type="datetimeFigureOut">
              <a:rPr lang="fr-FR" smtClean="0"/>
              <a:t>09/09/2024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382FF-C622-467A-B1ED-785F920284F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632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4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microsoft.com/office/2007/relationships/hdphoto" Target="../media/hdphoto15.wdp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1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microsoft.com/office/2007/relationships/hdphoto" Target="../media/hdphoto17.wdp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5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6" Type="http://schemas.microsoft.com/office/2007/relationships/hdphoto" Target="../media/hdphoto6.wdp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microsoft.com/office/2007/relationships/hdphoto" Target="../media/hdphoto7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microsoft.com/office/2007/relationships/hdphoto" Target="../media/hdphoto9.wdp"/><Relationship Id="rId5" Type="http://schemas.openxmlformats.org/officeDocument/2006/relationships/image" Target="../media/image14.jpe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microsoft.com/office/2007/relationships/hdphoto" Target="../media/hdphoto10.wdp"/><Relationship Id="rId11" Type="http://schemas.microsoft.com/office/2007/relationships/hdphoto" Target="../media/hdphoto12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6.jpeg"/><Relationship Id="rId5" Type="http://schemas.openxmlformats.org/officeDocument/2006/relationships/image" Target="../media/image25.em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microsoft.com/office/2007/relationships/hdphoto" Target="../media/hdphoto14.wdp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987824" y="501317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grpSp>
        <p:nvGrpSpPr>
          <p:cNvPr id="10" name="Groupe 9"/>
          <p:cNvGrpSpPr/>
          <p:nvPr/>
        </p:nvGrpSpPr>
        <p:grpSpPr>
          <a:xfrm>
            <a:off x="1123482" y="461615"/>
            <a:ext cx="8020517" cy="5934770"/>
            <a:chOff x="1123482" y="387231"/>
            <a:chExt cx="8020517" cy="5934770"/>
          </a:xfrm>
        </p:grpSpPr>
        <p:sp>
          <p:nvSpPr>
            <p:cNvPr id="6" name="ZoneTexte 5"/>
            <p:cNvSpPr txBox="1"/>
            <p:nvPr/>
          </p:nvSpPr>
          <p:spPr>
            <a:xfrm>
              <a:off x="1123482" y="2213184"/>
              <a:ext cx="8020517" cy="41088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5800" b="1" kern="10" cap="all" spc="300" dirty="0" smtClean="0">
                  <a:ln w="0">
                    <a:noFill/>
                  </a:ln>
                  <a:solidFill>
                    <a:srgbClr val="FF0000"/>
                  </a:solidFill>
                  <a:effectLst>
                    <a:reflection blurRad="12700" stA="50000" endPos="50000" dist="5000" dir="5400000" sy="-100000" rotWithShape="0"/>
                  </a:effectLst>
                  <a:latin typeface="Gill Sans MT" pitchFamily="34" charset="0"/>
                  <a:cs typeface="Arial" pitchFamily="34" charset="0"/>
                </a:rPr>
                <a:t>ASSOCIATION</a:t>
              </a:r>
            </a:p>
            <a:p>
              <a:pPr algn="ctr">
                <a:lnSpc>
                  <a:spcPct val="150000"/>
                </a:lnSpc>
              </a:pPr>
              <a:r>
                <a:rPr lang="fr-FR" sz="5800" b="1" kern="10" cap="all" spc="300" dirty="0" smtClean="0">
                  <a:ln w="0">
                    <a:noFill/>
                  </a:ln>
                  <a:effectLst>
                    <a:reflection blurRad="12700" stA="50000" endPos="50000" dist="5000" dir="5400000" sy="-100000" rotWithShape="0"/>
                  </a:effectLst>
                  <a:latin typeface="Gill Sans MT" pitchFamily="34" charset="0"/>
                  <a:cs typeface="Arial" pitchFamily="34" charset="0"/>
                </a:rPr>
                <a:t>PHILATÉLIQUE</a:t>
              </a:r>
              <a:endParaRPr lang="fr-FR" sz="5800" b="1" kern="10" cap="all" spc="300" dirty="0">
                <a:ln w="0">
                  <a:noFill/>
                </a:ln>
                <a:effectLst>
                  <a:reflection blurRad="12700" stA="50000" endPos="50000" dist="5000" dir="5400000" sy="-100000" rotWithShape="0"/>
                </a:effectLst>
                <a:latin typeface="Gill Sans MT" pitchFamily="34" charset="0"/>
                <a:cs typeface="Arial" pitchFamily="34" charset="0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fr-FR" sz="5800" b="1" kern="10" cap="all" spc="300" dirty="0" smtClean="0">
                  <a:ln w="0">
                    <a:noFill/>
                  </a:ln>
                  <a:solidFill>
                    <a:srgbClr val="FF0000"/>
                  </a:solidFill>
                  <a:effectLst>
                    <a:reflection blurRad="12700" stA="50000" endPos="50000" dist="5000" dir="5400000" sy="-100000" rotWithShape="0"/>
                  </a:effectLst>
                  <a:latin typeface="Gill Sans MT" pitchFamily="34" charset="0"/>
                  <a:cs typeface="Arial" pitchFamily="34" charset="0"/>
                </a:rPr>
                <a:t>GAILLACOISE </a:t>
              </a:r>
              <a:r>
                <a:rPr lang="fr-FR" sz="5800" b="1" kern="10" cap="all" spc="300" dirty="0" smtClean="0">
                  <a:ln w="0">
                    <a:noFill/>
                  </a:ln>
                  <a:solidFill>
                    <a:srgbClr val="FF0000"/>
                  </a:solidFill>
                  <a:effectLst>
                    <a:reflection blurRad="12700" stA="50000" endPos="50000" dist="5000" dir="5400000" sy="-100000" rotWithShape="0"/>
                  </a:effectLst>
                  <a:latin typeface="Arial" pitchFamily="34" charset="0"/>
                  <a:cs typeface="Arial" pitchFamily="34" charset="0"/>
                </a:rPr>
                <a:t> </a:t>
              </a:r>
              <a:endParaRPr lang="fr-FR" sz="5800" b="1" kern="10" cap="all" spc="300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9" name="Groupe 8"/>
            <p:cNvGrpSpPr/>
            <p:nvPr/>
          </p:nvGrpSpPr>
          <p:grpSpPr>
            <a:xfrm>
              <a:off x="1589039" y="387231"/>
              <a:ext cx="7044958" cy="2078136"/>
              <a:chOff x="1589039" y="387231"/>
              <a:chExt cx="7044958" cy="2078136"/>
            </a:xfrm>
          </p:grpSpPr>
          <p:pic>
            <p:nvPicPr>
              <p:cNvPr id="82946" name="Picture 2" descr="C:\Users\Poste\Desktop\DOC LOGO FFAP 2016 couleur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9039" y="436161"/>
                <a:ext cx="1976957" cy="1980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5922" y="387231"/>
                <a:ext cx="2038075" cy="2078136"/>
              </a:xfrm>
              <a:prstGeom prst="rect">
                <a:avLst/>
              </a:prstGeom>
            </p:spPr>
          </p:pic>
          <p:pic>
            <p:nvPicPr>
              <p:cNvPr id="3" name="Image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0245" y="436161"/>
                <a:ext cx="1981428" cy="1980276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61310670"/>
      </p:ext>
    </p:extLst>
  </p:cSld>
  <p:clrMapOvr>
    <a:masterClrMapping/>
  </p:clrMapOvr>
  <p:transition spd="slow" advClick="0" advTm="28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0"/>
            <a:ext cx="1129256" cy="687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-14622" y="332656"/>
            <a:ext cx="9152586" cy="6105895"/>
            <a:chOff x="-14622" y="332656"/>
            <a:chExt cx="9152586" cy="6105895"/>
          </a:xfrm>
        </p:grpSpPr>
        <p:grpSp>
          <p:nvGrpSpPr>
            <p:cNvPr id="3" name="Groupe 2"/>
            <p:cNvGrpSpPr/>
            <p:nvPr/>
          </p:nvGrpSpPr>
          <p:grpSpPr>
            <a:xfrm>
              <a:off x="-14622" y="332656"/>
              <a:ext cx="9152586" cy="1377044"/>
              <a:chOff x="-14622" y="332656"/>
              <a:chExt cx="9152586" cy="1377044"/>
            </a:xfrm>
          </p:grpSpPr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4622" y="419147"/>
                <a:ext cx="1159699" cy="1196450"/>
              </a:xfrm>
              <a:prstGeom prst="rect">
                <a:avLst/>
              </a:prstGeom>
            </p:spPr>
          </p:pic>
          <p:sp>
            <p:nvSpPr>
              <p:cNvPr id="2" name="ZoneTexte 1"/>
              <p:cNvSpPr txBox="1"/>
              <p:nvPr/>
            </p:nvSpPr>
            <p:spPr>
              <a:xfrm>
                <a:off x="1115616" y="332656"/>
                <a:ext cx="8022348" cy="1377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3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1200" cap="none" spc="-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rPr>
                  <a:t>Pour préparer dans les meilleures conditions la rentrée philatélique nos adhérents se retrouvent traditionnellement fin août lors d’une journée de "gastro-philatélie". </a:t>
                </a:r>
                <a:endParaRPr kumimoji="0" lang="fr-FR" sz="2800" b="0" i="0" u="none" strike="noStrike" kern="1200" cap="none" spc="-10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0531" y="2708920"/>
              <a:ext cx="3888432" cy="291476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4" y="2146304"/>
              <a:ext cx="3222351" cy="4292247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83630245"/>
      </p:ext>
    </p:extLst>
  </p:cSld>
  <p:clrMapOvr>
    <a:masterClrMapping/>
  </p:clrMapOvr>
  <p:transition spd="slow" advClick="0" advTm="89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-14622" y="260648"/>
            <a:ext cx="9158622" cy="6107056"/>
            <a:chOff x="-14622" y="260648"/>
            <a:chExt cx="9158622" cy="6107056"/>
          </a:xfrm>
        </p:grpSpPr>
        <p:sp>
          <p:nvSpPr>
            <p:cNvPr id="6" name="ZoneTexte 5"/>
            <p:cNvSpPr txBox="1"/>
            <p:nvPr/>
          </p:nvSpPr>
          <p:spPr>
            <a:xfrm>
              <a:off x="1115617" y="260648"/>
              <a:ext cx="8028383" cy="6107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 b="1" dirty="0">
                  <a:solidFill>
                    <a:schemeClr val="tx2"/>
                  </a:solidFill>
                  <a:latin typeface="Gill Sans MT" pitchFamily="34" charset="0"/>
                  <a:cs typeface="Arial" pitchFamily="34" charset="0"/>
                </a:rPr>
                <a:t/>
              </a:r>
              <a:br>
                <a:rPr lang="fr-FR" sz="2800" b="1" dirty="0">
                  <a:solidFill>
                    <a:schemeClr val="tx2"/>
                  </a:solidFill>
                  <a:latin typeface="Gill Sans MT" pitchFamily="34" charset="0"/>
                  <a:cs typeface="Arial" pitchFamily="34" charset="0"/>
                </a:rPr>
              </a:br>
              <a:r>
                <a:rPr lang="fr-FR" sz="1100" b="1" dirty="0" smtClean="0">
                  <a:latin typeface="Gill Sans MT" pitchFamily="34" charset="0"/>
                  <a:cs typeface="Arial" pitchFamily="34" charset="0"/>
                </a:rPr>
                <a:t>   </a:t>
              </a:r>
              <a:endParaRPr lang="fr-FR" sz="1100" b="1" dirty="0">
                <a:latin typeface="Gill Sans MT" pitchFamily="34" charset="0"/>
                <a:cs typeface="Arial" pitchFamily="34" charset="0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 b="1" dirty="0" smtClean="0">
                  <a:latin typeface="Gill Sans MT" pitchFamily="34" charset="0"/>
                  <a:cs typeface="Arial" pitchFamily="34" charset="0"/>
                </a:rPr>
                <a:t>L’A.P. Gaillacoise </a:t>
              </a:r>
              <a:r>
                <a:rPr lang="fr-FR" sz="2800" b="1" dirty="0">
                  <a:latin typeface="Gill Sans MT" pitchFamily="34" charset="0"/>
                  <a:cs typeface="Arial" pitchFamily="34" charset="0"/>
                </a:rPr>
                <a:t>est le lieu idéal et convivial pour s’informer, découvrir, échanger, partager</a:t>
              </a:r>
              <a:r>
                <a:rPr lang="fr-FR" sz="2800" b="1" dirty="0" smtClean="0">
                  <a:latin typeface="Gill Sans MT" pitchFamily="34" charset="0"/>
                  <a:cs typeface="Arial" pitchFamily="34" charset="0"/>
                </a:rPr>
                <a:t>.</a:t>
              </a: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fr-FR" sz="2800" b="1" dirty="0" smtClean="0">
                  <a:latin typeface="Gill Sans MT" pitchFamily="34" charset="0"/>
                  <a:cs typeface="Arial" pitchFamily="34" charset="0"/>
                </a:rPr>
                <a:t> </a:t>
              </a:r>
              <a:r>
                <a:rPr lang="fr-FR" sz="2800" b="1" dirty="0" smtClean="0">
                  <a:latin typeface="Gill Sans MT" pitchFamily="34" charset="0"/>
                </a:rPr>
                <a:t>Une </a:t>
              </a:r>
              <a:r>
                <a:rPr lang="fr-FR" sz="2800" b="1" dirty="0">
                  <a:latin typeface="Gill Sans MT" pitchFamily="34" charset="0"/>
                </a:rPr>
                <a:t>association philatélique fédérée, </a:t>
              </a:r>
              <a:br>
                <a:rPr lang="fr-FR" sz="2800" b="1" dirty="0">
                  <a:latin typeface="Gill Sans MT" pitchFamily="34" charset="0"/>
                </a:rPr>
              </a:br>
              <a:r>
                <a:rPr lang="fr-FR" sz="2800" b="1" dirty="0">
                  <a:latin typeface="Gill Sans MT" pitchFamily="34" charset="0"/>
                </a:rPr>
                <a:t>à votre service près de chez vous.</a:t>
              </a:r>
              <a:endParaRPr lang="fr-FR" sz="3200" dirty="0"/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fr-FR" sz="2800" b="1" dirty="0">
                <a:latin typeface="Gill Sans MT" pitchFamily="34" charset="0"/>
                <a:cs typeface="Arial" pitchFamily="34" charset="0"/>
              </a:endParaRPr>
            </a:p>
            <a:p>
              <a:pPr algn="ctr">
                <a:lnSpc>
                  <a:spcPts val="3800"/>
                </a:lnSpc>
                <a:spcAft>
                  <a:spcPts val="1000"/>
                </a:spcAft>
              </a:pPr>
              <a:r>
                <a:rPr lang="fr-FR" sz="7200" b="1" dirty="0">
                  <a:solidFill>
                    <a:srgbClr val="FF0000"/>
                  </a:solidFill>
                  <a:latin typeface="Gill Sans MT" pitchFamily="34" charset="0"/>
                </a:rPr>
                <a:t>N’hésitez pas </a:t>
              </a:r>
              <a:r>
                <a:rPr lang="fr-FR" sz="7200" b="1" dirty="0" smtClean="0">
                  <a:solidFill>
                    <a:srgbClr val="FF0000"/>
                  </a:solidFill>
                  <a:latin typeface="Gill Sans MT" pitchFamily="34" charset="0"/>
                </a:rPr>
                <a:t>!</a:t>
              </a:r>
            </a:p>
            <a:p>
              <a:pPr algn="ctr">
                <a:lnSpc>
                  <a:spcPts val="3800"/>
                </a:lnSpc>
                <a:spcAft>
                  <a:spcPts val="1000"/>
                </a:spcAft>
              </a:pPr>
              <a:r>
                <a:rPr lang="fr-FR" sz="7200" b="1" dirty="0" smtClean="0">
                  <a:solidFill>
                    <a:srgbClr val="FF0000"/>
                  </a:solidFill>
                  <a:latin typeface="Gill Sans MT" pitchFamily="34" charset="0"/>
                </a:rPr>
                <a:t> </a:t>
              </a:r>
              <a:r>
                <a:rPr lang="fr-FR" sz="7200" b="1" dirty="0" smtClean="0">
                  <a:latin typeface="Gill Sans MT" pitchFamily="34" charset="0"/>
                </a:rPr>
                <a:t>      </a:t>
              </a:r>
              <a:endParaRPr lang="fr-FR" sz="7200" b="1" dirty="0">
                <a:latin typeface="Gill Sans MT" pitchFamily="34" charset="0"/>
              </a:endParaRPr>
            </a:p>
            <a:p>
              <a:pPr algn="ctr">
                <a:lnSpc>
                  <a:spcPts val="3800"/>
                </a:lnSpc>
                <a:spcAft>
                  <a:spcPts val="1000"/>
                </a:spcAft>
              </a:pPr>
              <a:r>
                <a:rPr lang="fr-FR" sz="7200" b="1" dirty="0">
                  <a:solidFill>
                    <a:srgbClr val="FF0000"/>
                  </a:solidFill>
                  <a:latin typeface="Gill Sans MT" pitchFamily="34" charset="0"/>
                </a:rPr>
                <a:t> Rejoignez nous.</a:t>
              </a:r>
              <a:endParaRPr lang="fr-FR" sz="7200" dirty="0">
                <a:solidFill>
                  <a:srgbClr val="FF0000"/>
                </a:solidFill>
              </a:endParaRPr>
            </a:p>
            <a:p>
              <a:pPr algn="ctr">
                <a:lnSpc>
                  <a:spcPts val="3800"/>
                </a:lnSpc>
                <a:spcAft>
                  <a:spcPts val="1000"/>
                </a:spcAft>
              </a:pPr>
              <a:endParaRPr lang="fr-FR" sz="3600" b="1" dirty="0" smtClean="0">
                <a:solidFill>
                  <a:srgbClr val="FF0000"/>
                </a:solidFill>
                <a:latin typeface="Gill Sans MT" pitchFamily="34" charset="0"/>
              </a:endParaRPr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4622" y="419147"/>
              <a:ext cx="1159699" cy="119645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21701878"/>
      </p:ext>
    </p:extLst>
  </p:cSld>
  <p:clrMapOvr>
    <a:masterClrMapping/>
  </p:clrMapOvr>
  <p:transition spd="slow" advClick="0" advTm="91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-14622" y="188640"/>
            <a:ext cx="9169475" cy="5878533"/>
            <a:chOff x="-14622" y="188640"/>
            <a:chExt cx="9169475" cy="5878533"/>
          </a:xfrm>
        </p:grpSpPr>
        <p:sp>
          <p:nvSpPr>
            <p:cNvPr id="8" name="Rectangle 7"/>
            <p:cNvSpPr/>
            <p:nvPr/>
          </p:nvSpPr>
          <p:spPr>
            <a:xfrm>
              <a:off x="1126470" y="188640"/>
              <a:ext cx="802838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fr-FR" sz="4400" b="1" dirty="0" smtClean="0">
                  <a:solidFill>
                    <a:srgbClr val="FF0000"/>
                  </a:solidFill>
                  <a:latin typeface="Gill Sans MT" pitchFamily="34" charset="0"/>
                </a:rPr>
                <a:t>Contacts.</a:t>
              </a:r>
              <a:endParaRPr lang="fr-FR" sz="4400" b="1" kern="10" cap="all" spc="30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Gill Sans MT" pitchFamily="34" charset="0"/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1097864" y="1296636"/>
              <a:ext cx="8028383" cy="4770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fr-FR" sz="1400" b="1" spc="-100" dirty="0" smtClean="0">
                <a:latin typeface="Gill Sans MT" pitchFamily="34" charset="0"/>
              </a:endParaRPr>
            </a:p>
            <a:p>
              <a:pPr algn="ctr"/>
              <a:r>
                <a:rPr lang="fr-FR" sz="2400" b="1" spc="-100" dirty="0" smtClean="0">
                  <a:latin typeface="Gill Sans MT" pitchFamily="34" charset="0"/>
                </a:rPr>
                <a:t>Président : Henri  TAPAREL </a:t>
              </a:r>
            </a:p>
            <a:p>
              <a:pPr algn="ctr"/>
              <a:r>
                <a:rPr lang="fr-FR" sz="2400" spc="-100" dirty="0" smtClean="0">
                  <a:latin typeface="Gill Sans MT" pitchFamily="34" charset="0"/>
                </a:rPr>
                <a:t>h.taparel@wanadoo.fr</a:t>
              </a:r>
              <a:r>
                <a:rPr lang="fr-FR" sz="2400" b="1" i="1" spc="-100" dirty="0" smtClean="0">
                  <a:latin typeface="Gill Sans MT" pitchFamily="34" charset="0"/>
                </a:rPr>
                <a:t> </a:t>
              </a:r>
              <a:endParaRPr lang="fr-FR" sz="2400" b="1" i="1" spc="-100" dirty="0">
                <a:latin typeface="Gill Sans MT" pitchFamily="34" charset="0"/>
              </a:endParaRPr>
            </a:p>
            <a:p>
              <a:pPr algn="ctr"/>
              <a:endParaRPr lang="fr-FR" b="1" spc="-100" dirty="0">
                <a:latin typeface="Gill Sans MT" pitchFamily="34" charset="0"/>
              </a:endParaRPr>
            </a:p>
            <a:p>
              <a:pPr algn="ctr"/>
              <a:r>
                <a:rPr lang="fr-FR" sz="2400" b="1" spc="-100" dirty="0" smtClean="0">
                  <a:latin typeface="Gill Sans MT" pitchFamily="34" charset="0"/>
                </a:rPr>
                <a:t>Vice-président : PAMPLONA José</a:t>
              </a:r>
            </a:p>
            <a:p>
              <a:pPr algn="ctr"/>
              <a:r>
                <a:rPr lang="fr-FR" sz="2400" spc="-100" dirty="0" smtClean="0">
                  <a:latin typeface="Gill Sans MT" panose="020B0502020104020203" pitchFamily="34" charset="0"/>
                  <a:cs typeface="Arial" panose="020B0604020202020204" pitchFamily="34" charset="0"/>
                </a:rPr>
                <a:t>j</a:t>
              </a:r>
              <a:r>
                <a:rPr lang="fr-FR" sz="2400" spc="-100" dirty="0" smtClean="0">
                  <a:latin typeface="Gill Sans MT" pitchFamily="34" charset="0"/>
                </a:rPr>
                <a:t>ose.pamplona81@gmail.com</a:t>
              </a:r>
            </a:p>
            <a:p>
              <a:pPr algn="ctr"/>
              <a:r>
                <a:rPr lang="fr-FR" sz="2400" spc="-100" dirty="0" smtClean="0">
                  <a:latin typeface="Gill Sans MT" pitchFamily="34" charset="0"/>
                </a:rPr>
                <a:t>06 60 49 11 25</a:t>
              </a:r>
            </a:p>
            <a:p>
              <a:pPr algn="ctr"/>
              <a:endParaRPr lang="fr-FR" sz="2400" b="1" spc="-100" dirty="0" smtClean="0">
                <a:latin typeface="Gill Sans MT" pitchFamily="34" charset="0"/>
              </a:endParaRPr>
            </a:p>
            <a:p>
              <a:pPr algn="ctr"/>
              <a:r>
                <a:rPr lang="fr-FR" sz="2400" b="1" spc="-100" dirty="0" smtClean="0">
                  <a:latin typeface="Gill Sans MT" pitchFamily="34" charset="0"/>
                </a:rPr>
                <a:t>Secrétaire :  VERNEY-BUISSON Gérard </a:t>
              </a:r>
            </a:p>
            <a:p>
              <a:pPr algn="ctr"/>
              <a:r>
                <a:rPr lang="fr-FR" sz="2400" spc="-100" dirty="0" smtClean="0">
                  <a:latin typeface="Gill Sans MT" pitchFamily="34" charset="0"/>
                </a:rPr>
                <a:t>gerard.verney-buisson@wanadoo.fr</a:t>
              </a:r>
            </a:p>
            <a:p>
              <a:pPr algn="ctr"/>
              <a:r>
                <a:rPr lang="fr-FR" sz="2400" spc="-100" dirty="0" smtClean="0">
                  <a:latin typeface="Gill Sans MT" pitchFamily="34" charset="0"/>
                </a:rPr>
                <a:t>06 78 91 34 12</a:t>
              </a:r>
            </a:p>
            <a:p>
              <a:pPr algn="ctr"/>
              <a:endParaRPr lang="fr-FR" sz="2800" b="1" spc="-100" dirty="0">
                <a:latin typeface="Gill Sans MT" pitchFamily="34" charset="0"/>
              </a:endParaRPr>
            </a:p>
            <a:p>
              <a:pPr algn="ctr"/>
              <a:r>
                <a:rPr lang="fr-FR" sz="2800" spc="-100" dirty="0" smtClean="0">
                  <a:latin typeface="Gill Sans MT" pitchFamily="34" charset="0"/>
                </a:rPr>
                <a:t>https://association-philatelique-gaillac-81.webador.fr/</a:t>
              </a:r>
              <a:endParaRPr lang="fr-FR" dirty="0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4622" y="419147"/>
              <a:ext cx="1159699" cy="119645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23445568"/>
      </p:ext>
    </p:extLst>
  </p:cSld>
  <p:clrMapOvr>
    <a:masterClrMapping/>
  </p:clrMapOvr>
  <p:transition spd="slow" advClick="0" advTm="162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11" y="419147"/>
            <a:ext cx="1159699" cy="11964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45078" y="301717"/>
            <a:ext cx="7998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FF0000"/>
                </a:solidFill>
                <a:latin typeface="Gill Sans MT" pitchFamily="34" charset="0"/>
              </a:rPr>
              <a:t>Partenaires</a:t>
            </a:r>
            <a:endParaRPr lang="fr-FR" sz="4400" b="1" dirty="0">
              <a:solidFill>
                <a:srgbClr val="FF0000"/>
              </a:solidFill>
              <a:latin typeface="Gill Sans MT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809069" y="1237309"/>
            <a:ext cx="6651363" cy="4938184"/>
            <a:chOff x="1809069" y="1237309"/>
            <a:chExt cx="6651363" cy="493818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757EF81-0864-4B7C-4B30-DEF9FB9F1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332" y="2924944"/>
              <a:ext cx="1944216" cy="1506192"/>
            </a:xfrm>
            <a:prstGeom prst="rect">
              <a:avLst/>
            </a:prstGeom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4" y="4869160"/>
              <a:ext cx="2952328" cy="1306333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069" y="4869160"/>
              <a:ext cx="2683852" cy="1303585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184" y="1237309"/>
              <a:ext cx="1889019" cy="1892066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069" y="1237309"/>
              <a:ext cx="1921896" cy="195967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30486883"/>
      </p:ext>
    </p:extLst>
  </p:cSld>
  <p:clrMapOvr>
    <a:masterClrMapping/>
  </p:clrMapOvr>
  <p:transition spd="slow" advClick="0" advTm="99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392" y="404664"/>
            <a:ext cx="1186535" cy="1224136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1763688" y="1926572"/>
            <a:ext cx="6566023" cy="3004857"/>
            <a:chOff x="1763688" y="1926572"/>
            <a:chExt cx="6566023" cy="3004857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1926572"/>
              <a:ext cx="3006604" cy="3004857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112" y="1926572"/>
              <a:ext cx="2749599" cy="300485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25690024"/>
      </p:ext>
    </p:extLst>
  </p:cSld>
  <p:clrMapOvr>
    <a:masterClrMapping/>
  </p:clrMapOvr>
  <p:transition spd="slow" advClick="0" advTm="77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-14622" y="35155"/>
            <a:ext cx="9145724" cy="6840000"/>
            <a:chOff x="-14622" y="35155"/>
            <a:chExt cx="9145724" cy="6840000"/>
          </a:xfrm>
        </p:grpSpPr>
        <p:sp>
          <p:nvSpPr>
            <p:cNvPr id="12" name="Rectangle 11"/>
            <p:cNvSpPr/>
            <p:nvPr/>
          </p:nvSpPr>
          <p:spPr>
            <a:xfrm>
              <a:off x="1192083" y="1323898"/>
              <a:ext cx="7939019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2800" spc="-100" dirty="0" smtClean="0">
                  <a:latin typeface="Gill Sans MT" pitchFamily="34" charset="0"/>
                </a:rPr>
                <a:t>Association fondée le 4 novembre 1941 membre </a:t>
              </a:r>
            </a:p>
            <a:p>
              <a:pPr lvl="0" algn="ctr"/>
              <a:r>
                <a:rPr lang="fr-FR" sz="2800" spc="-100" dirty="0" smtClean="0">
                  <a:latin typeface="Gill Sans MT" pitchFamily="34" charset="0"/>
                </a:rPr>
                <a:t>de la  Fédération Française des Associations Philatéliques (</a:t>
              </a:r>
              <a:r>
                <a:rPr lang="fr-FR" sz="2800" spc="-100" dirty="0">
                  <a:latin typeface="Gill Sans MT" pitchFamily="34" charset="0"/>
                </a:rPr>
                <a:t>n° 673/13</a:t>
              </a:r>
              <a:r>
                <a:rPr lang="fr-FR" sz="2800" spc="-100" dirty="0" smtClean="0">
                  <a:latin typeface="Gill Sans MT" pitchFamily="34" charset="0"/>
                </a:rPr>
                <a:t>)</a:t>
              </a:r>
            </a:p>
            <a:p>
              <a:pPr lvl="0" algn="ctr"/>
              <a:r>
                <a:rPr lang="fr-FR" sz="2800" b="1" spc="-100" dirty="0">
                  <a:latin typeface="Gill Sans MT" pitchFamily="34" charset="0"/>
                </a:rPr>
                <a:t/>
              </a:r>
              <a:br>
                <a:rPr lang="fr-FR" sz="2800" b="1" spc="-100" dirty="0">
                  <a:latin typeface="Gill Sans MT" pitchFamily="34" charset="0"/>
                </a:rPr>
              </a:br>
              <a:endParaRPr lang="fr-FR" sz="2800" b="1" spc="-100" dirty="0">
                <a:latin typeface="Gill Sans MT" pitchFamily="34" charset="0"/>
              </a:endParaRPr>
            </a:p>
          </p:txBody>
        </p:sp>
        <p:grpSp>
          <p:nvGrpSpPr>
            <p:cNvPr id="8" name="Groupe 7"/>
            <p:cNvGrpSpPr/>
            <p:nvPr/>
          </p:nvGrpSpPr>
          <p:grpSpPr>
            <a:xfrm>
              <a:off x="-14622" y="35155"/>
              <a:ext cx="9145724" cy="6840000"/>
              <a:chOff x="-14622" y="35155"/>
              <a:chExt cx="9145724" cy="6840000"/>
            </a:xfrm>
          </p:grpSpPr>
          <p:pic>
            <p:nvPicPr>
              <p:cNvPr id="1027" name="Picture 3" descr="C:\Users\Poste\Desktop\bandeau diaporama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6" y="35155"/>
                <a:ext cx="1123482" cy="684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1132178" y="3057071"/>
                <a:ext cx="7998923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800" spc="-100" dirty="0">
                    <a:latin typeface="Gill Sans MT" pitchFamily="34" charset="0"/>
                  </a:rPr>
                  <a:t>Accueille et conseille les philatélistes.</a:t>
                </a:r>
              </a:p>
              <a:p>
                <a:pPr lvl="0" algn="ctr"/>
                <a:r>
                  <a:rPr lang="fr-FR" sz="2800" spc="-100" dirty="0" smtClean="0">
                    <a:latin typeface="Gill Sans MT" pitchFamily="34" charset="0"/>
                  </a:rPr>
                  <a:t>Organise des expositions locales, </a:t>
                </a:r>
                <a:endParaRPr lang="fr-FR" sz="2800" spc="-100" dirty="0" smtClean="0">
                  <a:latin typeface="Gill Sans MT" pitchFamily="34" charset="0"/>
                </a:endParaRPr>
              </a:p>
              <a:p>
                <a:pPr lvl="0" algn="ctr"/>
                <a:r>
                  <a:rPr lang="fr-FR" sz="2800" spc="-100" dirty="0" smtClean="0">
                    <a:latin typeface="Gill Sans MT" pitchFamily="34" charset="0"/>
                  </a:rPr>
                  <a:t>départementales, régionales </a:t>
                </a:r>
                <a:r>
                  <a:rPr lang="fr-FR" sz="2800" spc="-100" dirty="0" smtClean="0">
                    <a:latin typeface="Gill Sans MT" pitchFamily="34" charset="0"/>
                  </a:rPr>
                  <a:t>et </a:t>
                </a:r>
                <a:r>
                  <a:rPr lang="fr-FR" sz="2800" spc="-100" dirty="0" smtClean="0">
                    <a:latin typeface="Gill Sans MT" pitchFamily="34" charset="0"/>
                  </a:rPr>
                  <a:t>nationales.</a:t>
                </a:r>
                <a:endParaRPr lang="fr-FR" sz="2800" kern="10" cap="all" spc="-100" dirty="0">
                  <a:ln w="0"/>
                  <a:effectLst>
                    <a:reflection blurRad="12700" stA="50000" endPos="50000" dist="5000" dir="5400000" sy="-100000" rotWithShape="0"/>
                  </a:effectLst>
                  <a:latin typeface="Gill Sans MT" pitchFamily="34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132178" y="4719325"/>
                <a:ext cx="7998924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fr-FR" sz="2800" spc="-100" dirty="0">
                    <a:latin typeface="Gill Sans MT" pitchFamily="34" charset="0"/>
                  </a:rPr>
                  <a:t>Informe ses </a:t>
                </a:r>
                <a:r>
                  <a:rPr lang="fr-FR" sz="2800" spc="-100" dirty="0" smtClean="0">
                    <a:latin typeface="Gill Sans MT" pitchFamily="34" charset="0"/>
                  </a:rPr>
                  <a:t>membres de l’actualité philatélique</a:t>
                </a:r>
              </a:p>
              <a:p>
                <a:pPr lvl="0" algn="ctr"/>
                <a:r>
                  <a:rPr lang="fr-FR" sz="2800" spc="-100" dirty="0" smtClean="0">
                    <a:latin typeface="Gill Sans MT" pitchFamily="34" charset="0"/>
                  </a:rPr>
                  <a:t>départementale, régionale, nationale et internationale. </a:t>
                </a:r>
                <a:endParaRPr lang="fr-FR" sz="2800" kern="10" cap="all" spc="-100" dirty="0">
                  <a:ln w="0"/>
                  <a:effectLst>
                    <a:reflection blurRad="12700" stA="50000" endPos="50000" dist="5000" dir="5400000" sy="-100000" rotWithShape="0"/>
                  </a:effectLst>
                  <a:latin typeface="Gill Sans MT" pitchFamily="34" charset="0"/>
                </a:endParaRPr>
              </a:p>
            </p:txBody>
          </p:sp>
          <p:grpSp>
            <p:nvGrpSpPr>
              <p:cNvPr id="7" name="Groupe 6"/>
              <p:cNvGrpSpPr/>
              <p:nvPr/>
            </p:nvGrpSpPr>
            <p:grpSpPr>
              <a:xfrm>
                <a:off x="-14622" y="375555"/>
                <a:ext cx="7724143" cy="3332225"/>
                <a:chOff x="-14622" y="375555"/>
                <a:chExt cx="7724143" cy="3332225"/>
              </a:xfrm>
            </p:grpSpPr>
            <p:sp>
              <p:nvSpPr>
                <p:cNvPr id="3" name="ZoneTexte 2"/>
                <p:cNvSpPr txBox="1"/>
                <p:nvPr/>
              </p:nvSpPr>
              <p:spPr>
                <a:xfrm>
                  <a:off x="2771800" y="375555"/>
                  <a:ext cx="4937721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4400" b="1" dirty="0" smtClean="0">
                      <a:solidFill>
                        <a:srgbClr val="FF0000"/>
                      </a:solidFill>
                      <a:latin typeface="Gill Sans MT" pitchFamily="34" charset="0"/>
                    </a:rPr>
                    <a:t>  A.P. Gaillacoise</a:t>
                  </a:r>
                  <a:endParaRPr lang="fr-FR" sz="4400" b="1" dirty="0">
                    <a:solidFill>
                      <a:srgbClr val="FF0000"/>
                    </a:solidFill>
                    <a:latin typeface="Gill Sans MT" pitchFamily="34" charset="0"/>
                  </a:endParaRPr>
                </a:p>
              </p:txBody>
            </p:sp>
            <p:grpSp>
              <p:nvGrpSpPr>
                <p:cNvPr id="6" name="Groupe 5"/>
                <p:cNvGrpSpPr/>
                <p:nvPr/>
              </p:nvGrpSpPr>
              <p:grpSpPr>
                <a:xfrm>
                  <a:off x="-14622" y="419147"/>
                  <a:ext cx="1159699" cy="3288633"/>
                  <a:chOff x="-14622" y="419147"/>
                  <a:chExt cx="1159699" cy="3288633"/>
                </a:xfrm>
              </p:grpSpPr>
              <p:pic>
                <p:nvPicPr>
                  <p:cNvPr id="2" name="Image 1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-14622" y="419147"/>
                    <a:ext cx="1159699" cy="1196450"/>
                  </a:xfrm>
                  <a:prstGeom prst="rect">
                    <a:avLst/>
                  </a:prstGeom>
                </p:spPr>
              </p:pic>
              <p:pic>
                <p:nvPicPr>
                  <p:cNvPr id="4" name="Image 3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" y="2501793"/>
                    <a:ext cx="1132178" cy="1205987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1704413"/>
      </p:ext>
    </p:extLst>
  </p:cSld>
  <p:clrMapOvr>
    <a:masterClrMapping/>
  </p:clrMapOvr>
  <p:transition spd="slow" advClick="0" advTm="1441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-14622" y="419147"/>
            <a:ext cx="9194838" cy="8051391"/>
            <a:chOff x="-14622" y="419147"/>
            <a:chExt cx="9194838" cy="8051391"/>
          </a:xfrm>
        </p:grpSpPr>
        <p:sp>
          <p:nvSpPr>
            <p:cNvPr id="2" name="ZoneTexte 1"/>
            <p:cNvSpPr txBox="1"/>
            <p:nvPr/>
          </p:nvSpPr>
          <p:spPr>
            <a:xfrm>
              <a:off x="1151834" y="1196752"/>
              <a:ext cx="8028382" cy="7273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ctr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fr-FR" sz="2800" spc="-100" dirty="0" smtClean="0">
                  <a:latin typeface="Gill Sans MT" pitchFamily="34" charset="0"/>
                </a:rPr>
                <a:t>Un service des nouveautés.</a:t>
              </a:r>
            </a:p>
            <a:p>
              <a:pPr marL="571500" indent="-571500" algn="ctr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fr-FR" sz="2800" spc="-100" dirty="0" smtClean="0">
                  <a:latin typeface="Gill Sans MT" pitchFamily="34" charset="0"/>
                </a:rPr>
                <a:t>Commande de matériel à prix réduit.</a:t>
              </a:r>
            </a:p>
            <a:p>
              <a:pPr marL="571500" indent="-571500" algn="ctr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fr-FR" sz="2800" spc="-100" dirty="0" smtClean="0">
                  <a:latin typeface="Gill Sans MT" pitchFamily="34" charset="0"/>
                </a:rPr>
                <a:t>Une bibliothèque.</a:t>
              </a:r>
            </a:p>
            <a:p>
              <a:pPr marL="571500" indent="-571500" algn="ctr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fr-FR" sz="2800" spc="-100" dirty="0" smtClean="0">
                  <a:latin typeface="Gill Sans MT" pitchFamily="34" charset="0"/>
                </a:rPr>
                <a:t>Des conseils pour collectionner.  </a:t>
              </a:r>
            </a:p>
            <a:p>
              <a:pPr marL="571500" indent="-571500" algn="ctr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fr-FR" sz="2800" spc="-100" dirty="0" smtClean="0">
                  <a:latin typeface="Gill Sans MT" pitchFamily="34" charset="0"/>
                </a:rPr>
                <a:t>Formation et suivi pour la compétition.</a:t>
              </a:r>
            </a:p>
            <a:p>
              <a:pPr marL="571500" indent="-571500" algn="ctr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fr-FR" sz="2800" spc="-100" dirty="0" smtClean="0">
                  <a:latin typeface="Gill Sans MT" pitchFamily="34" charset="0"/>
                </a:rPr>
                <a:t>Des causeries philatéliques.</a:t>
              </a:r>
            </a:p>
            <a:p>
              <a:pPr marL="571500" indent="-571500" algn="ctr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fr-FR" sz="2800" spc="-100" dirty="0" smtClean="0">
                  <a:latin typeface="Gill Sans MT" pitchFamily="34" charset="0"/>
                </a:rPr>
                <a:t>Un </a:t>
              </a:r>
              <a:r>
                <a:rPr lang="fr-FR" sz="2800" spc="-100" dirty="0">
                  <a:latin typeface="Gill Sans MT" pitchFamily="34" charset="0"/>
                </a:rPr>
                <a:t>site Internet </a:t>
              </a:r>
              <a:r>
                <a:rPr lang="fr-FR" sz="2800" spc="-100" dirty="0" smtClean="0">
                  <a:latin typeface="Gill Sans MT" pitchFamily="34" charset="0"/>
                </a:rPr>
                <a:t>participatif.</a:t>
              </a:r>
            </a:p>
            <a:p>
              <a:pPr algn="ctr">
                <a:lnSpc>
                  <a:spcPts val="4000"/>
                </a:lnSpc>
              </a:pPr>
              <a:r>
                <a:rPr lang="fr-FR" sz="2400" b="1" spc="-100" dirty="0">
                  <a:solidFill>
                    <a:srgbClr val="002060"/>
                  </a:solidFill>
                  <a:latin typeface="Gill Sans MT" pitchFamily="34" charset="0"/>
                </a:rPr>
                <a:t>https://association-philatelique-gaillac-81.webador.fr</a:t>
              </a:r>
              <a:r>
                <a:rPr lang="fr-FR" sz="2400" b="1" spc="-100" dirty="0" smtClean="0">
                  <a:solidFill>
                    <a:srgbClr val="002060"/>
                  </a:solidFill>
                  <a:latin typeface="Gill Sans MT" pitchFamily="34" charset="0"/>
                </a:rPr>
                <a:t>/</a:t>
              </a:r>
            </a:p>
            <a:p>
              <a:pPr marL="457200" indent="-457200" algn="ctr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r>
                <a:rPr lang="fr-FR" sz="2800" spc="-100" dirty="0" smtClean="0">
                  <a:latin typeface="Gill Sans MT" pitchFamily="34" charset="0"/>
                </a:rPr>
                <a:t>Fin 2025 le Musée des Ambulants Ferroviaires </a:t>
              </a:r>
            </a:p>
            <a:p>
              <a:pPr algn="ctr">
                <a:lnSpc>
                  <a:spcPts val="4000"/>
                </a:lnSpc>
              </a:pPr>
              <a:r>
                <a:rPr lang="fr-FR" sz="2800" spc="-100" dirty="0" smtClean="0">
                  <a:latin typeface="Gill Sans MT" pitchFamily="34" charset="0"/>
                </a:rPr>
                <a:t>installé en gare de Gaillac.</a:t>
              </a:r>
              <a:endParaRPr lang="fr-FR" sz="2800" dirty="0"/>
            </a:p>
            <a:p>
              <a:pPr marL="571500" indent="-571500" algn="ctr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endParaRPr lang="fr-FR" sz="4400" spc="-100" dirty="0">
                <a:solidFill>
                  <a:srgbClr val="FF0000"/>
                </a:solidFill>
                <a:latin typeface="Gill Sans MT" pitchFamily="34" charset="0"/>
              </a:endParaRPr>
            </a:p>
            <a:p>
              <a:pPr marL="571500" indent="-571500" algn="ctr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endParaRPr lang="fr-FR" sz="3600" spc="-100" dirty="0">
                <a:latin typeface="Gill Sans MT" pitchFamily="34" charset="0"/>
              </a:endParaRPr>
            </a:p>
            <a:p>
              <a:pPr marL="571500" indent="-571500" algn="ctr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endParaRPr lang="fr-FR" sz="3600" spc="-100" dirty="0" smtClean="0">
                <a:latin typeface="Gill Sans MT" pitchFamily="34" charset="0"/>
              </a:endParaRPr>
            </a:p>
            <a:p>
              <a:pPr marL="571500" indent="-571500" algn="ctr">
                <a:lnSpc>
                  <a:spcPts val="4000"/>
                </a:lnSpc>
                <a:buFont typeface="Arial" panose="020B0604020202020204" pitchFamily="34" charset="0"/>
                <a:buChar char="•"/>
              </a:pPr>
              <a:endParaRPr lang="fr-FR" sz="3600" spc="-100" dirty="0">
                <a:latin typeface="Gill Sans MT" pitchFamily="34" charset="0"/>
              </a:endParaRPr>
            </a:p>
          </p:txBody>
        </p:sp>
        <p:grpSp>
          <p:nvGrpSpPr>
            <p:cNvPr id="7" name="Groupe 6"/>
            <p:cNvGrpSpPr/>
            <p:nvPr/>
          </p:nvGrpSpPr>
          <p:grpSpPr>
            <a:xfrm>
              <a:off x="-14622" y="419147"/>
              <a:ext cx="9129162" cy="1196450"/>
              <a:chOff x="-14622" y="419147"/>
              <a:chExt cx="9129162" cy="1196450"/>
            </a:xfrm>
          </p:grpSpPr>
          <p:sp>
            <p:nvSpPr>
              <p:cNvPr id="3" name="ZoneTexte 2"/>
              <p:cNvSpPr txBox="1"/>
              <p:nvPr/>
            </p:nvSpPr>
            <p:spPr>
              <a:xfrm>
                <a:off x="1115617" y="419147"/>
                <a:ext cx="79989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3600" b="1" spc="-100" dirty="0" smtClean="0">
                    <a:solidFill>
                      <a:srgbClr val="FF0000"/>
                    </a:solidFill>
                    <a:latin typeface="Gill Sans MT" pitchFamily="34" charset="0"/>
                  </a:rPr>
                  <a:t>PROPOSE À SES ADHÉRENTS</a:t>
                </a:r>
                <a:endParaRPr lang="fr-FR" sz="3600" b="1" spc="-100" dirty="0">
                  <a:solidFill>
                    <a:srgbClr val="FF0000"/>
                  </a:solidFill>
                  <a:latin typeface="Gill Sans MT" pitchFamily="34" charset="0"/>
                </a:endParaRPr>
              </a:p>
            </p:txBody>
          </p:sp>
          <p:pic>
            <p:nvPicPr>
              <p:cNvPr id="6" name="Imag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4622" y="419147"/>
                <a:ext cx="1159699" cy="1196450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76636823"/>
      </p:ext>
    </p:extLst>
  </p:cSld>
  <p:clrMapOvr>
    <a:masterClrMapping/>
  </p:clrMapOvr>
  <p:transition spd="slow" advClick="0" advTm="143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e 14"/>
          <p:cNvGrpSpPr/>
          <p:nvPr/>
        </p:nvGrpSpPr>
        <p:grpSpPr>
          <a:xfrm>
            <a:off x="-14622" y="260648"/>
            <a:ext cx="9129162" cy="6410072"/>
            <a:chOff x="-14622" y="260648"/>
            <a:chExt cx="9129162" cy="6410072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4622" y="419147"/>
              <a:ext cx="1159699" cy="1196450"/>
            </a:xfrm>
            <a:prstGeom prst="rect">
              <a:avLst/>
            </a:prstGeom>
          </p:spPr>
        </p:pic>
        <p:grpSp>
          <p:nvGrpSpPr>
            <p:cNvPr id="13" name="Groupe 12"/>
            <p:cNvGrpSpPr/>
            <p:nvPr/>
          </p:nvGrpSpPr>
          <p:grpSpPr>
            <a:xfrm>
              <a:off x="1122374" y="260648"/>
              <a:ext cx="7992166" cy="6410072"/>
              <a:chOff x="1122374" y="260648"/>
              <a:chExt cx="7992166" cy="6410072"/>
            </a:xfrm>
          </p:grpSpPr>
          <p:sp>
            <p:nvSpPr>
              <p:cNvPr id="11" name="ZoneTexte 10"/>
              <p:cNvSpPr txBox="1"/>
              <p:nvPr/>
            </p:nvSpPr>
            <p:spPr>
              <a:xfrm>
                <a:off x="1122374" y="260648"/>
                <a:ext cx="7992166" cy="2323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4800"/>
                  </a:lnSpc>
                </a:pPr>
                <a:r>
                  <a:rPr lang="fr-FR" sz="4000" b="1" spc="-100" dirty="0" smtClean="0">
                    <a:solidFill>
                      <a:srgbClr val="FF0000"/>
                    </a:solidFill>
                    <a:latin typeface="Gill Sans MT" pitchFamily="34" charset="0"/>
                  </a:rPr>
                  <a:t>Un espace de réunion dédié.</a:t>
                </a:r>
              </a:p>
              <a:p>
                <a:pPr algn="ctr">
                  <a:lnSpc>
                    <a:spcPts val="4800"/>
                  </a:lnSpc>
                </a:pPr>
                <a:r>
                  <a:rPr lang="fr-FR" sz="2800" b="1" dirty="0" smtClean="0"/>
                  <a:t>Au 1</a:t>
                </a:r>
                <a:r>
                  <a:rPr lang="fr-FR" sz="2800" b="1" baseline="30000" dirty="0" smtClean="0"/>
                  <a:t>er</a:t>
                </a:r>
                <a:r>
                  <a:rPr lang="fr-FR" sz="2800" b="1" dirty="0" smtClean="0"/>
                  <a:t> étage du n° 610 chemin </a:t>
                </a:r>
                <a:r>
                  <a:rPr lang="fr-FR" sz="2800" b="1" dirty="0"/>
                  <a:t>de </a:t>
                </a:r>
                <a:r>
                  <a:rPr lang="fr-FR" sz="2800" b="1" dirty="0" smtClean="0"/>
                  <a:t>Saint-Sauveur</a:t>
                </a:r>
              </a:p>
              <a:p>
                <a:pPr algn="ctr">
                  <a:lnSpc>
                    <a:spcPts val="1500"/>
                  </a:lnSpc>
                </a:pPr>
                <a:endParaRPr lang="fr-FR" sz="2800" b="1" dirty="0" smtClean="0"/>
              </a:p>
              <a:p>
                <a:pPr algn="ctr">
                  <a:lnSpc>
                    <a:spcPts val="1500"/>
                  </a:lnSpc>
                </a:pPr>
                <a:r>
                  <a:rPr lang="fr-FR" sz="2800" b="1" dirty="0" smtClean="0"/>
                  <a:t> </a:t>
                </a:r>
                <a:r>
                  <a:rPr lang="fr-FR" sz="2800" b="1" dirty="0"/>
                  <a:t>Les Fédiès (81600</a:t>
                </a:r>
                <a:r>
                  <a:rPr lang="fr-FR" sz="2800" b="1" dirty="0" smtClean="0"/>
                  <a:t>)</a:t>
                </a:r>
                <a:endParaRPr lang="fr-FR" sz="2800" dirty="0"/>
              </a:p>
              <a:p>
                <a:pPr algn="ctr">
                  <a:lnSpc>
                    <a:spcPts val="4800"/>
                  </a:lnSpc>
                </a:pPr>
                <a:r>
                  <a:rPr lang="fr-FR" sz="4000" spc="-100" dirty="0" smtClean="0">
                    <a:latin typeface="Gill Sans MT" pitchFamily="34" charset="0"/>
                  </a:rPr>
                  <a:t> </a:t>
                </a:r>
                <a:endParaRPr lang="fr-FR" sz="4000" spc="-100" dirty="0">
                  <a:latin typeface="Gill Sans MT" pitchFamily="34" charset="0"/>
                </a:endParaRPr>
              </a:p>
            </p:txBody>
          </p:sp>
          <p:grpSp>
            <p:nvGrpSpPr>
              <p:cNvPr id="12" name="Groupe 11"/>
              <p:cNvGrpSpPr/>
              <p:nvPr/>
            </p:nvGrpSpPr>
            <p:grpSpPr>
              <a:xfrm>
                <a:off x="1328669" y="1609624"/>
                <a:ext cx="7389340" cy="5061096"/>
                <a:chOff x="1328669" y="1609624"/>
                <a:chExt cx="7389340" cy="5061096"/>
              </a:xfrm>
            </p:grpSpPr>
            <p:pic>
              <p:nvPicPr>
                <p:cNvPr id="6" name="Image 5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harpenSoften amount="25000"/>
                          </a14:imgEffect>
                          <a14:imgEffect>
                            <a14:brightnessContrast bright="40000"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27971" y="1609624"/>
                  <a:ext cx="1152128" cy="661187"/>
                </a:xfrm>
                <a:prstGeom prst="rect">
                  <a:avLst/>
                </a:prstGeom>
                <a:ln w="28575">
                  <a:solidFill>
                    <a:schemeClr val="tx1"/>
                  </a:solidFill>
                </a:ln>
              </p:spPr>
            </p:pic>
            <p:pic>
              <p:nvPicPr>
                <p:cNvPr id="7" name="Image 6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sharpenSoften amount="25000"/>
                          </a14:imgEffect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64596" y="2476977"/>
                  <a:ext cx="3309156" cy="2260069"/>
                </a:xfrm>
                <a:prstGeom prst="rect">
                  <a:avLst/>
                </a:prstGeom>
                <a:ln w="28575">
                  <a:solidFill>
                    <a:schemeClr val="tx1"/>
                  </a:solidFill>
                </a:ln>
              </p:spPr>
            </p:pic>
            <p:pic>
              <p:nvPicPr>
                <p:cNvPr id="8" name="Image 7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sharpenSoften amount="25000"/>
                          </a14:imgEffect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73793" y="1613230"/>
                  <a:ext cx="1944216" cy="7637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9" name="Image 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sharpenSoften amount="25000"/>
                          </a14:imgEffect>
                          <a14:imgEffect>
                            <a14:brightnessContrast bright="2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14485" y="2463339"/>
                  <a:ext cx="3237886" cy="2166322"/>
                </a:xfrm>
                <a:prstGeom prst="rect">
                  <a:avLst/>
                </a:prstGeom>
                <a:ln w="28575">
                  <a:solidFill>
                    <a:schemeClr val="tx1"/>
                  </a:solidFill>
                </a:ln>
              </p:spPr>
            </p:pic>
            <p:pic>
              <p:nvPicPr>
                <p:cNvPr id="2" name="Image 1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sharpenSoften amount="25000"/>
                          </a14:imgEffect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14645" y="4593358"/>
                  <a:ext cx="3118295" cy="2077362"/>
                </a:xfrm>
                <a:prstGeom prst="rect">
                  <a:avLst/>
                </a:prstGeom>
                <a:ln w="28575">
                  <a:solidFill>
                    <a:schemeClr val="tx1"/>
                  </a:solidFill>
                </a:ln>
                <a:effectLst/>
              </p:spPr>
            </p:pic>
            <p:pic>
              <p:nvPicPr>
                <p:cNvPr id="10" name="Image 9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sharpenSoften amount="25000"/>
                          </a14:imgEffect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28669" y="4365104"/>
                  <a:ext cx="3285285" cy="2200788"/>
                </a:xfrm>
                <a:prstGeom prst="rect">
                  <a:avLst/>
                </a:prstGeom>
                <a:ln w="28575">
                  <a:solidFill>
                    <a:schemeClr val="tx1"/>
                  </a:solidFill>
                </a:ln>
              </p:spPr>
            </p:pic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15902827"/>
      </p:ext>
    </p:extLst>
  </p:cSld>
  <p:clrMapOvr>
    <a:masterClrMapping/>
  </p:clrMapOvr>
  <p:transition spd="slow" advClick="0" advTm="82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-25633" y="246730"/>
            <a:ext cx="9161078" cy="6457154"/>
            <a:chOff x="-25633" y="246730"/>
            <a:chExt cx="9161078" cy="6457154"/>
          </a:xfrm>
        </p:grpSpPr>
        <p:grpSp>
          <p:nvGrpSpPr>
            <p:cNvPr id="11" name="Groupe 10"/>
            <p:cNvGrpSpPr/>
            <p:nvPr/>
          </p:nvGrpSpPr>
          <p:grpSpPr>
            <a:xfrm>
              <a:off x="-25633" y="246730"/>
              <a:ext cx="9161078" cy="2396840"/>
              <a:chOff x="-25633" y="246730"/>
              <a:chExt cx="9161078" cy="2396840"/>
            </a:xfrm>
          </p:grpSpPr>
          <p:sp>
            <p:nvSpPr>
              <p:cNvPr id="3" name="ZoneTexte 2"/>
              <p:cNvSpPr txBox="1"/>
              <p:nvPr/>
            </p:nvSpPr>
            <p:spPr>
              <a:xfrm>
                <a:off x="1124817" y="246730"/>
                <a:ext cx="801062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4400" b="1" dirty="0" smtClean="0">
                    <a:solidFill>
                      <a:srgbClr val="FF0000"/>
                    </a:solidFill>
                    <a:latin typeface="Gill Sans MT" pitchFamily="34" charset="0"/>
                  </a:rPr>
                  <a:t>Fête </a:t>
                </a:r>
                <a:r>
                  <a:rPr lang="fr-FR" sz="4400" b="1" dirty="0">
                    <a:solidFill>
                      <a:srgbClr val="FF0000"/>
                    </a:solidFill>
                    <a:latin typeface="Gill Sans MT" pitchFamily="34" charset="0"/>
                  </a:rPr>
                  <a:t>du Timbre  </a:t>
                </a:r>
              </a:p>
            </p:txBody>
          </p:sp>
          <p:sp>
            <p:nvSpPr>
              <p:cNvPr id="2" name="ZoneTexte 1"/>
              <p:cNvSpPr txBox="1"/>
              <p:nvPr/>
            </p:nvSpPr>
            <p:spPr>
              <a:xfrm>
                <a:off x="1124817" y="1012354"/>
                <a:ext cx="8002738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4000"/>
                  </a:lnSpc>
                </a:pPr>
                <a:r>
                  <a:rPr lang="fr-FR" sz="2800" spc="-100" dirty="0" smtClean="0">
                    <a:latin typeface="Gill Sans MT" pitchFamily="34" charset="0"/>
                  </a:rPr>
                  <a:t>Manifestation nationale marquée par l’émission d’un timbre-poste et d’un bloc-feuillet organisée </a:t>
                </a:r>
              </a:p>
              <a:p>
                <a:pPr algn="ctr">
                  <a:lnSpc>
                    <a:spcPts val="4000"/>
                  </a:lnSpc>
                </a:pPr>
                <a:r>
                  <a:rPr lang="fr-FR" sz="2800" spc="-100" dirty="0" smtClean="0">
                    <a:latin typeface="Gill Sans MT" pitchFamily="34" charset="0"/>
                  </a:rPr>
                  <a:t>tous les 4 ans par l’association gaillacoise.  </a:t>
                </a:r>
                <a:endParaRPr lang="fr-FR" sz="2800" spc="-100" dirty="0">
                  <a:latin typeface="Gill Sans MT" pitchFamily="34" charset="0"/>
                </a:endParaRPr>
              </a:p>
            </p:txBody>
          </p:sp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5633" y="404664"/>
                <a:ext cx="1158340" cy="1194920"/>
              </a:xfrm>
              <a:prstGeom prst="rect">
                <a:avLst/>
              </a:prstGeom>
            </p:spPr>
          </p:pic>
        </p:grpSp>
        <p:grpSp>
          <p:nvGrpSpPr>
            <p:cNvPr id="5" name="Groupe 4"/>
            <p:cNvGrpSpPr/>
            <p:nvPr/>
          </p:nvGrpSpPr>
          <p:grpSpPr>
            <a:xfrm>
              <a:off x="1747654" y="2621648"/>
              <a:ext cx="6888398" cy="4082236"/>
              <a:chOff x="1747654" y="2621648"/>
              <a:chExt cx="6888398" cy="4082236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1720" y="4976539"/>
                <a:ext cx="1584176" cy="1587547"/>
              </a:xfrm>
              <a:prstGeom prst="rect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</p:pic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7654" y="2621648"/>
                <a:ext cx="2953458" cy="2215094"/>
              </a:xfrm>
              <a:prstGeom prst="rect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</p:pic>
          <p:pic>
            <p:nvPicPr>
              <p:cNvPr id="10" name="Image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9952" y="4437112"/>
                <a:ext cx="3386165" cy="2266772"/>
              </a:xfrm>
              <a:prstGeom prst="rect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</p:pic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25000"/>
                        </a14:imgEffect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8793" y="2673346"/>
                <a:ext cx="3187259" cy="2133620"/>
              </a:xfrm>
              <a:prstGeom prst="rect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74348935"/>
      </p:ext>
    </p:extLst>
  </p:cSld>
  <p:clrMapOvr>
    <a:masterClrMapping/>
  </p:clrMapOvr>
  <p:transition spd="slow" advClick="0" advTm="136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0" y="260648"/>
            <a:ext cx="9161078" cy="6264696"/>
            <a:chOff x="0" y="260648"/>
            <a:chExt cx="9161078" cy="6264696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260648"/>
              <a:ext cx="9161078" cy="2420912"/>
              <a:chOff x="-25633" y="246730"/>
              <a:chExt cx="9161078" cy="2420912"/>
            </a:xfrm>
          </p:grpSpPr>
          <p:sp>
            <p:nvSpPr>
              <p:cNvPr id="3" name="ZoneTexte 2"/>
              <p:cNvSpPr txBox="1"/>
              <p:nvPr/>
            </p:nvSpPr>
            <p:spPr>
              <a:xfrm>
                <a:off x="1124817" y="246730"/>
                <a:ext cx="801062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rPr>
                  <a:t>Philextarn</a:t>
                </a:r>
                <a:endParaRPr kumimoji="0" 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" name="ZoneTexte 1"/>
              <p:cNvSpPr txBox="1"/>
              <p:nvPr/>
            </p:nvSpPr>
            <p:spPr>
              <a:xfrm>
                <a:off x="1132707" y="1036426"/>
                <a:ext cx="8002738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1200" cap="none" spc="-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rPr>
                  <a:t>Manifestation départementale organisée à tour de rôle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1200" cap="none" spc="-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rPr>
                  <a:t>par les associations philatéliques du Tarn,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spc="-100" dirty="0">
                    <a:solidFill>
                      <a:prstClr val="black"/>
                    </a:solidFill>
                    <a:latin typeface="Gill Sans MT" pitchFamily="34" charset="0"/>
                  </a:rPr>
                  <a:t>f</a:t>
                </a:r>
                <a:r>
                  <a:rPr kumimoji="0" lang="fr-FR" sz="2800" b="0" i="0" u="none" strike="noStrike" kern="1200" cap="none" spc="-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rPr>
                  <a:t>édérées</a:t>
                </a:r>
                <a:r>
                  <a:rPr kumimoji="0" lang="fr-FR" sz="2800" b="0" i="0" u="none" strike="noStrike" kern="1200" cap="none" spc="-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rPr>
                  <a:t> et non fédérées.  </a:t>
                </a:r>
                <a:endParaRPr kumimoji="0" lang="fr-FR" sz="2800" b="0" i="0" u="none" strike="noStrike" kern="1200" cap="none" spc="-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5633" y="404664"/>
                <a:ext cx="1158340" cy="1194920"/>
              </a:xfrm>
              <a:prstGeom prst="rect">
                <a:avLst/>
              </a:prstGeom>
            </p:spPr>
          </p:pic>
        </p:grpSp>
        <p:grpSp>
          <p:nvGrpSpPr>
            <p:cNvPr id="7" name="Groupe 6"/>
            <p:cNvGrpSpPr/>
            <p:nvPr/>
          </p:nvGrpSpPr>
          <p:grpSpPr>
            <a:xfrm>
              <a:off x="1403648" y="2715714"/>
              <a:ext cx="7452680" cy="3809630"/>
              <a:chOff x="1403648" y="2715714"/>
              <a:chExt cx="7452680" cy="3809630"/>
            </a:xfrm>
          </p:grpSpPr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4209" y="2856691"/>
                <a:ext cx="4072119" cy="3236605"/>
              </a:xfrm>
              <a:prstGeom prst="rect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</p:pic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3648" y="2715714"/>
                <a:ext cx="2304256" cy="1905361"/>
              </a:xfrm>
              <a:prstGeom prst="rect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>
              <a:blip r:embed="rId9">
                <a:lum contrast="20000"/>
              </a:blip>
              <a:stretch>
                <a:fillRect/>
              </a:stretch>
            </p:blipFill>
            <p:spPr>
              <a:xfrm>
                <a:off x="1692182" y="4797152"/>
                <a:ext cx="1727187" cy="1728192"/>
              </a:xfrm>
              <a:prstGeom prst="rect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</p:pic>
          <p:pic>
            <p:nvPicPr>
              <p:cNvPr id="15" name="Image 1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25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6066" y="3318441"/>
                <a:ext cx="1818960" cy="2313104"/>
              </a:xfrm>
              <a:prstGeom prst="rect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65938431"/>
      </p:ext>
    </p:extLst>
  </p:cSld>
  <p:clrMapOvr>
    <a:masterClrMapping/>
  </p:clrMapOvr>
  <p:transition spd="slow" advClick="0" advTm="139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e 14"/>
          <p:cNvGrpSpPr/>
          <p:nvPr/>
        </p:nvGrpSpPr>
        <p:grpSpPr>
          <a:xfrm>
            <a:off x="0" y="260648"/>
            <a:ext cx="9161078" cy="6135298"/>
            <a:chOff x="0" y="260648"/>
            <a:chExt cx="9161078" cy="6135298"/>
          </a:xfrm>
        </p:grpSpPr>
        <p:grpSp>
          <p:nvGrpSpPr>
            <p:cNvPr id="11" name="Groupe 10"/>
            <p:cNvGrpSpPr/>
            <p:nvPr/>
          </p:nvGrpSpPr>
          <p:grpSpPr>
            <a:xfrm>
              <a:off x="0" y="260648"/>
              <a:ext cx="9161078" cy="1942105"/>
              <a:chOff x="-25633" y="246730"/>
              <a:chExt cx="9161078" cy="1942105"/>
            </a:xfrm>
          </p:grpSpPr>
          <p:sp>
            <p:nvSpPr>
              <p:cNvPr id="3" name="ZoneTexte 2"/>
              <p:cNvSpPr txBox="1"/>
              <p:nvPr/>
            </p:nvSpPr>
            <p:spPr>
              <a:xfrm>
                <a:off x="1124817" y="246730"/>
                <a:ext cx="801062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rPr>
                  <a:t>Congrès régional</a:t>
                </a:r>
                <a:endParaRPr kumimoji="0" 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" name="ZoneTexte 1"/>
              <p:cNvSpPr txBox="1"/>
              <p:nvPr/>
            </p:nvSpPr>
            <p:spPr>
              <a:xfrm>
                <a:off x="1132707" y="1070580"/>
                <a:ext cx="8002738" cy="1118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1200" cap="none" spc="-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rPr>
                  <a:t>L’association a eu aussi l’occasion d’organiser à plusieurs reprise le congrès de la région Midi-Pyrénées.</a:t>
                </a:r>
                <a:endParaRPr kumimoji="0" lang="fr-FR" sz="2800" b="0" i="0" u="none" strike="noStrike" kern="1200" cap="none" spc="-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5633" y="404664"/>
                <a:ext cx="1158340" cy="1194920"/>
              </a:xfrm>
              <a:prstGeom prst="rect">
                <a:avLst/>
              </a:prstGeom>
            </p:spPr>
          </p:pic>
        </p:grpSp>
        <p:grpSp>
          <p:nvGrpSpPr>
            <p:cNvPr id="9" name="Groupe 8"/>
            <p:cNvGrpSpPr/>
            <p:nvPr/>
          </p:nvGrpSpPr>
          <p:grpSpPr>
            <a:xfrm>
              <a:off x="1691681" y="2346004"/>
              <a:ext cx="6969071" cy="4049942"/>
              <a:chOff x="1691681" y="2346004"/>
              <a:chExt cx="6969071" cy="4049942"/>
            </a:xfrm>
          </p:grpSpPr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7984" y="2348880"/>
                <a:ext cx="4232768" cy="3174576"/>
              </a:xfrm>
              <a:prstGeom prst="rect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</p:pic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7704" y="4437112"/>
                <a:ext cx="1944216" cy="1958834"/>
              </a:xfrm>
              <a:prstGeom prst="rect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91681" y="2346004"/>
                <a:ext cx="2372864" cy="1836888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3744258"/>
      </p:ext>
    </p:extLst>
  </p:cSld>
  <p:clrMapOvr>
    <a:masterClrMapping/>
  </p:clrMapOvr>
  <p:transition spd="slow" advClick="0" advTm="118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35155"/>
            <a:ext cx="112348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e 21"/>
          <p:cNvGrpSpPr/>
          <p:nvPr/>
        </p:nvGrpSpPr>
        <p:grpSpPr>
          <a:xfrm>
            <a:off x="0" y="347958"/>
            <a:ext cx="9144000" cy="6162085"/>
            <a:chOff x="0" y="347958"/>
            <a:chExt cx="9144000" cy="6162085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18582"/>
              <a:ext cx="1158340" cy="1194920"/>
            </a:xfrm>
            <a:prstGeom prst="rect">
              <a:avLst/>
            </a:prstGeom>
          </p:spPr>
        </p:pic>
        <p:grpSp>
          <p:nvGrpSpPr>
            <p:cNvPr id="21" name="Groupe 20"/>
            <p:cNvGrpSpPr/>
            <p:nvPr/>
          </p:nvGrpSpPr>
          <p:grpSpPr>
            <a:xfrm>
              <a:off x="1111504" y="347958"/>
              <a:ext cx="8032496" cy="6162085"/>
              <a:chOff x="1111504" y="116632"/>
              <a:chExt cx="8032496" cy="6162085"/>
            </a:xfrm>
          </p:grpSpPr>
          <p:grpSp>
            <p:nvGrpSpPr>
              <p:cNvPr id="16" name="Groupe 15"/>
              <p:cNvGrpSpPr/>
              <p:nvPr/>
            </p:nvGrpSpPr>
            <p:grpSpPr>
              <a:xfrm>
                <a:off x="1111504" y="116632"/>
                <a:ext cx="8032496" cy="2960554"/>
                <a:chOff x="1111504" y="116632"/>
                <a:chExt cx="8032496" cy="2960554"/>
              </a:xfrm>
            </p:grpSpPr>
            <p:sp>
              <p:nvSpPr>
                <p:cNvPr id="3" name="ZoneTexte 2"/>
                <p:cNvSpPr txBox="1"/>
                <p:nvPr/>
              </p:nvSpPr>
              <p:spPr>
                <a:xfrm>
                  <a:off x="1133033" y="116632"/>
                  <a:ext cx="8005020" cy="21236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44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Gill Sans MT" pitchFamily="34" charset="0"/>
                      <a:ea typeface="+mn-ea"/>
                      <a:cs typeface="+mn-cs"/>
                    </a:rPr>
                    <a:t>Une réputation qui dépasse les frontières.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" name="ZoneTexte 1"/>
                <p:cNvSpPr txBox="1"/>
                <p:nvPr/>
              </p:nvSpPr>
              <p:spPr>
                <a:xfrm>
                  <a:off x="1111504" y="1445970"/>
                  <a:ext cx="8032496" cy="16312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4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800" b="0" i="0" u="none" strike="noStrike" kern="1200" cap="none" spc="-10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MT" pitchFamily="34" charset="0"/>
                      <a:ea typeface="+mn-ea"/>
                      <a:cs typeface="+mn-cs"/>
                    </a:rPr>
                    <a:t>Suite à une première participation à l’exposition nationale espagnole l’association a été invitée à exposer en juin 2024 par le club philatélique d’Irun au pays basque. </a:t>
                  </a:r>
                  <a:endParaRPr kumimoji="0" lang="fr-FR" sz="2800" b="0" i="0" u="none" strike="noStrike" kern="1200" cap="none" spc="-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oupe 19"/>
              <p:cNvGrpSpPr/>
              <p:nvPr/>
            </p:nvGrpSpPr>
            <p:grpSpPr>
              <a:xfrm>
                <a:off x="1331640" y="3267678"/>
                <a:ext cx="7552773" cy="3011039"/>
                <a:chOff x="1331640" y="3267678"/>
                <a:chExt cx="7552773" cy="3011039"/>
              </a:xfrm>
            </p:grpSpPr>
            <p:pic>
              <p:nvPicPr>
                <p:cNvPr id="19" name="Image 18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347864" y="4104574"/>
                  <a:ext cx="5536549" cy="2174143"/>
                </a:xfrm>
                <a:prstGeom prst="rect">
                  <a:avLst/>
                </a:prstGeom>
                <a:ln>
                  <a:solidFill>
                    <a:schemeClr val="accent2">
                      <a:lumMod val="50000"/>
                    </a:schemeClr>
                  </a:solidFill>
                </a:ln>
              </p:spPr>
            </p:pic>
            <p:pic>
              <p:nvPicPr>
                <p:cNvPr id="5" name="Image 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1640" y="3267678"/>
                  <a:ext cx="1904431" cy="2616188"/>
                </a:xfrm>
                <a:prstGeom prst="rect">
                  <a:avLst/>
                </a:prstGeom>
                <a:ln>
                  <a:solidFill>
                    <a:schemeClr val="accent2">
                      <a:lumMod val="50000"/>
                    </a:schemeClr>
                  </a:solidFill>
                </a:ln>
              </p:spPr>
            </p:pic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24979644"/>
      </p:ext>
    </p:extLst>
  </p:cSld>
  <p:clrMapOvr>
    <a:masterClrMapping/>
  </p:clrMapOvr>
  <p:transition spd="slow" advClick="0" advTm="132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oste\Desktop\bandeau diap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" y="0"/>
            <a:ext cx="1129256" cy="687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-14622" y="332656"/>
            <a:ext cx="9152586" cy="6116779"/>
            <a:chOff x="-14622" y="332656"/>
            <a:chExt cx="9152586" cy="6116779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4622" y="419147"/>
              <a:ext cx="1159699" cy="1196450"/>
            </a:xfrm>
            <a:prstGeom prst="rect">
              <a:avLst/>
            </a:prstGeom>
          </p:spPr>
        </p:pic>
        <p:grpSp>
          <p:nvGrpSpPr>
            <p:cNvPr id="5" name="Groupe 4"/>
            <p:cNvGrpSpPr/>
            <p:nvPr/>
          </p:nvGrpSpPr>
          <p:grpSpPr>
            <a:xfrm>
              <a:off x="1115616" y="332656"/>
              <a:ext cx="8022348" cy="6116779"/>
              <a:chOff x="1115616" y="332656"/>
              <a:chExt cx="8022348" cy="6116779"/>
            </a:xfrm>
          </p:grpSpPr>
          <p:sp>
            <p:nvSpPr>
              <p:cNvPr id="2" name="ZoneTexte 1"/>
              <p:cNvSpPr txBox="1"/>
              <p:nvPr/>
            </p:nvSpPr>
            <p:spPr>
              <a:xfrm>
                <a:off x="1115616" y="332656"/>
                <a:ext cx="8022348" cy="2708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ts val="3400"/>
                  </a:lnSpc>
                </a:pPr>
                <a:r>
                  <a:rPr lang="fr-FR" sz="2800" spc="-100" dirty="0" smtClean="0">
                    <a:latin typeface="Gill Sans MT" pitchFamily="34" charset="0"/>
                  </a:rPr>
                  <a:t>Nos adhérents ont la possibilité de participer aux championnats de philatélie du niveau départemental au niveau national et pour les plus pointus au niveau international. </a:t>
                </a:r>
                <a:r>
                  <a:rPr lang="fr-FR" sz="2800" spc="-150" dirty="0">
                    <a:latin typeface="Gill Sans MT" pitchFamily="34" charset="0"/>
                  </a:rPr>
                  <a:t>Nombre d’entre-eux ont obtenu </a:t>
                </a:r>
                <a:r>
                  <a:rPr lang="fr-FR" sz="2800" spc="-150" dirty="0" smtClean="0">
                    <a:latin typeface="Gill Sans MT" pitchFamily="34" charset="0"/>
                  </a:rPr>
                  <a:t>les</a:t>
                </a:r>
              </a:p>
              <a:p>
                <a:pPr lvl="0" algn="ctr">
                  <a:lnSpc>
                    <a:spcPts val="3400"/>
                  </a:lnSpc>
                </a:pPr>
                <a:r>
                  <a:rPr lang="fr-FR" sz="2800" spc="-150" dirty="0" smtClean="0">
                    <a:latin typeface="Gill Sans MT" pitchFamily="34" charset="0"/>
                  </a:rPr>
                  <a:t> plus  </a:t>
                </a:r>
                <a:r>
                  <a:rPr lang="fr-FR" sz="2800" spc="-150" dirty="0">
                    <a:latin typeface="Gill Sans MT" pitchFamily="34" charset="0"/>
                  </a:rPr>
                  <a:t>hautes récompenses </a:t>
                </a:r>
                <a:r>
                  <a:rPr lang="fr-FR" sz="2800" spc="-150" dirty="0" smtClean="0">
                    <a:latin typeface="Gill Sans MT" pitchFamily="34" charset="0"/>
                  </a:rPr>
                  <a:t>à </a:t>
                </a:r>
                <a:r>
                  <a:rPr lang="fr-FR" sz="2800" spc="-150" dirty="0">
                    <a:latin typeface="Gill Sans MT" pitchFamily="34" charset="0"/>
                  </a:rPr>
                  <a:t>tous les nivaux.</a:t>
                </a:r>
              </a:p>
              <a:p>
                <a:pPr algn="ctr">
                  <a:lnSpc>
                    <a:spcPts val="3400"/>
                  </a:lnSpc>
                </a:pPr>
                <a:endParaRPr lang="fr-FR" sz="2800" spc="-100" dirty="0">
                  <a:solidFill>
                    <a:schemeClr val="tx2"/>
                  </a:solidFill>
                  <a:latin typeface="Gill Sans MT" pitchFamily="34" charset="0"/>
                </a:endParaRPr>
              </a:p>
            </p:txBody>
          </p:sp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0828" y="2852936"/>
                <a:ext cx="6557991" cy="3596499"/>
              </a:xfrm>
              <a:prstGeom prst="rect">
                <a:avLst/>
              </a:prstGeom>
              <a:ln>
                <a:solidFill>
                  <a:schemeClr val="accent2">
                    <a:lumMod val="50000"/>
                  </a:schemeClr>
                </a:solidFill>
              </a:ln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9595439"/>
      </p:ext>
    </p:extLst>
  </p:cSld>
  <p:clrMapOvr>
    <a:masterClrMapping/>
  </p:clrMapOvr>
  <p:transition spd="slow" advClick="0" advTm="117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3868</TotalTime>
  <Words>329</Words>
  <Application>Microsoft Office PowerPoint</Application>
  <PresentationFormat>Affichage à l'écran (4:3)</PresentationFormat>
  <Paragraphs>69</Paragraphs>
  <Slides>14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Calibri</vt:lpstr>
      <vt:lpstr>Gill Sans MT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Poste</dc:creator>
  <cp:lastModifiedBy>Portable</cp:lastModifiedBy>
  <cp:revision>558</cp:revision>
  <cp:lastPrinted>2011-06-07T14:08:37Z</cp:lastPrinted>
  <dcterms:created xsi:type="dcterms:W3CDTF">2011-05-18T14:28:53Z</dcterms:created>
  <dcterms:modified xsi:type="dcterms:W3CDTF">2024-09-09T13:30:58Z</dcterms:modified>
</cp:coreProperties>
</file>